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mPRSettings.xml" ContentType="application/vnd.ms-powerpoint.pmPRSettin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mPRSettings.xml>      �  <?xml version="1.0" encoding="UTF-8"?>
<!DOCTYPE plist PUBLIC "-//Apple Computer//DTD PLIST 1.0//EN" "http://www.apple.com/DTDs/PropertyList-1.0.dtd">
<plist version="1.0">
<dict>
	<key>com.apple.print.PageFormat.PMHorizontalRes</key>
	<dict>
		<key>com.apple.print.ticket.creator</key>
		<string>com.apple.printingmanager</string>
		<key>com.apple.print.ticket.itemArray</key>
		<array>
			<dict>
				<key>com.apple.print.PageFormat.PMHorizontalRes</key>
				<real>72</real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com.apple.print.PageFormat.PMOrientation</key>
	<dict>
		<key>com.apple.print.ticket.creator</key>
		<string>com.apple.printingmanager</string>
		<key>com.apple.print.ticket.itemArray</key>
		<array>
			<dict>
				<key>com.apple.print.PageFormat.PMOrientation</key>
				<integer>1</integer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com.apple.print.PageFormat.PMScaling</key>
	<dict>
		<key>com.apple.print.ticket.creator</key>
		<string>com.apple.printingmanager</string>
		<key>com.apple.print.ticket.itemArray</key>
		<array>
			<dict>
				<key>com.apple.print.PageFormat.PMScaling</key>
				<real>1</real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com.apple.print.PageFormat.PMVerticalRes</key>
	<dict>
		<key>com.apple.print.ticket.creator</key>
		<string>com.apple.printingmanager</string>
		<key>com.apple.print.ticket.itemArray</key>
		<array>
			<dict>
				<key>com.apple.print.PageFormat.PMVerticalRes</key>
				<real>72</real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com.apple.print.PageFormat.PMVerticalScaling</key>
	<dict>
		<key>com.apple.print.ticket.creator</key>
		<string>com.apple.printingmanager</string>
		<key>com.apple.print.ticket.itemArray</key>
		<array>
			<dict>
				<key>com.apple.print.PageFormat.PMVerticalScaling</key>
				<real>1</real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com.apple.print.subTicket.paper_info_ticket</key>
	<dict>
		<key>com.apple.print.PageFormat.PMAdjustedPageRect</key>
		<dict>
			<key>com.apple.print.ticket.creator</key>
			<string>com.apple.printingmanager</string>
			<key>com.apple.print.ticket.itemArray</key>
			<array>
				<dict>
					<key>com.apple.print.PageFormat.PMAdjustedPageRect</key>
					<array>
						<real>0.0</real>
						<real>0.0</real>
						<real>783</real>
						<real>559</real>
					</array>
					<key>com.apple.print.ticket.client</key>
					<string>com.apple.printingmanager</string>
					<key>com.apple.print.ticket.modDate</key>
					<date>2012-10-26T19:13:13Z</date>
					<key>com.apple.print.ticket.stateFlag</key>
					<integer>0</integer>
				</dict>
			</array>
		</dict>
		<key>com.apple.print.PageFormat.PMAdjustedPaperRect</key>
		<dict>
			<key>com.apple.print.ticket.creator</key>
			<string>com.apple.printingmanager</string>
			<key>com.apple.print.ticket.itemArray</key>
			<array>
				<dict>
					<key>com.apple.print.PageFormat.PMAdjustedPaperRect</key>
					<array>
						<real>-18</real>
						<real>-18</real>
						<real>824</real>
						<real>577</real>
					</array>
					<key>com.apple.print.ticket.client</key>
					<string>com.apple.printingmanager</string>
					<key>com.apple.print.ticket.modDate</key>
					<date>2012-10-26T19:13:13Z</date>
					<key>com.apple.print.ticket.stateFlag</key>
					<integer>0</integer>
				</dict>
			</array>
		</dict>
		<key>com.apple.print.PaperInfo.PMPaperName</key>
		<dict>
			<key>com.apple.print.ticket.creator</key>
			<string>com.apple.print.pm.PostScript</string>
			<key>com.apple.print.ticket.itemArray</key>
			<array>
				<dict>
					<key>com.apple.print.PaperInfo.PMPaperName</key>
					<string>iso-a4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com.apple.print.PaperInfo.PMUnadjustedPageRect</key>
		<dict>
			<key>com.apple.print.ticket.creator</key>
			<string>com.apple.print.pm.PostScript</string>
			<key>com.apple.print.ticket.itemArray</key>
			<array>
				<dict>
					<key>com.apple.print.PaperInfo.PMUnadjustedPageRect</key>
					<array>
						<real>0.0</real>
						<real>0.0</real>
						<real>783</real>
						<real>559</real>
					</array>
					<key>com.apple.print.ticket.client</key>
					<string>com.apple.printingmanager</string>
					<key>com.apple.print.ticket.modDate</key>
					<date>2012-10-26T19:13:13Z</date>
					<key>com.apple.print.ticket.stateFlag</key>
					<integer>0</integer>
				</dict>
			</array>
		</dict>
		<key>com.apple.print.PaperInfo.PMUnadjustedPaperRect</key>
		<dict>
			<key>com.apple.print.ticket.creator</key>
			<string>com.apple.print.pm.PostScript</string>
			<key>com.apple.print.ticket.itemArray</key>
			<array>
				<dict>
					<key>com.apple.print.PaperInfo.PMUnadjustedPaperRect</key>
					<array>
						<real>-18</real>
						<real>-18</real>
						<real>824</real>
						<real>577</real>
					</array>
					<key>com.apple.print.ticket.client</key>
					<string>com.apple.printingmanager</string>
					<key>com.apple.print.ticket.modDate</key>
					<date>2012-10-26T19:13:13Z</date>
					<key>com.apple.print.ticket.stateFlag</key>
					<integer>0</integer>
				</dict>
			</array>
		</dict>
		<key>com.apple.print.PaperInfo.ppd.PMPaperName</key>
		<dict>
			<key>com.apple.print.ticket.creator</key>
			<string>com.apple.print.pm.PostScript</string>
			<key>com.apple.print.ticket.itemArray</key>
			<array>
				<dict>
					<key>com.apple.print.PaperInfo.ppd.PMPaperName</key>
					<string>A4</string>
					<key>com.apple.print.ticket.client</key>
					<string>com.apple.print.pm.PostScript</string>
					<key>com.apple.print.ticket.modDate</key>
					<date>2003-07-01T17:49:36Z</date>
					<key>com.apple.print.ticket.stateFlag</key>
					<integer>1</integer>
				</dict>
			</array>
		</dict>
		<key>com.apple.print.ticket.APIVersion</key>
		<string>00.20</string>
		<key>com.apple.print.ticket.privateLock</key>
		<false/>
		<key>com.apple.print.ticket.type</key>
		<string>com.apple.print.PaperInfoTicket</string>
	</dict>
	<key>com.apple.print.ticket.APIVersion</key>
	<string>00.20</string>
	<key>com.apple.print.ticket.privateLock</key>
	<false/>
	<key>com.apple.print.ticket.type</key>
	<string>com.apple.print.PageFormatTicket</string>
</dict>
</plist>
   %  <?xml version="1.0" encoding="UTF-8"?>
<!DOCTYPE plist PUBLIC "-//Apple Computer//DTD PLIST 1.0//EN" "http://www.apple.com/DTDs/PropertyList-1.0.dtd">
<plist version="1.0">
<dict>
	<key>com.apple.print.DocumentTicket.PMSpoolFormat</key>
	<dict>
		<key>com.apple.print.ticket.creator</key>
		<string>com.apple.printingmanager</string>
		<key>com.apple.print.ticket.itemArray</key>
		<array>
			<dict>
				<key>com.apple.print.DocumentTicket.PMSpoolFormat</key>
				<string>application/pdf</string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com.apple.print.PrintSettings.PMColorMatchingMode</key>
	<dict>
		<key>com.apple.print.ticket.creator</key>
		<string>com.apple.printingmanager</string>
		<key>com.apple.print.ticket.itemArray</key>
		<array>
			<dict>
				<key>com.apple.print.PrintSettings.PMColorMatchingMode</key>
				<integer>0</integer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com.apple.print.PrintSettings.PMColorSyncProfileID</key>
	<dict>
		<key>com.apple.print.ticket.creator</key>
		<string>com.apple.printingmanager</string>
		<key>com.apple.print.ticket.itemArray</key>
		<array>
			<dict>
				<key>com.apple.print.PrintSettings.PMColorSyncProfileID</key>
				<integer>836</integer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com.apple.print.PrintSettings.PMCopies</key>
	<dict>
		<key>com.apple.print.ticket.creator</key>
		<string>com.apple.printingmanager</string>
		<key>com.apple.print.ticket.itemArray</key>
		<array>
			<dict>
				<key>com.apple.print.PrintSettings.PMCopies</key>
				<integer>1</integer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com.apple.print.PrintSettings.PMCopyCollate</key>
	<dict>
		<key>com.apple.print.ticket.creator</key>
		<string>com.apple.printingmanager</string>
		<key>com.apple.print.ticket.itemArray</key>
		<array>
			<dict>
				<key>com.apple.print.PrintSettings.PMCopyCollate</key>
				<true/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com.apple.print.PrintSettings.PMFirstPage</key>
	<dict>
		<key>com.apple.print.ticket.creator</key>
		<string>com.apple.printingmanager</string>
		<key>com.apple.print.ticket.itemArray</key>
		<array>
			<dict>
				<key>com.apple.print.PrintSettings.PMFirstPage</key>
				<integer>1</integer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com.apple.print.PrintSettings.PMLastPage</key>
	<dict>
		<key>com.apple.print.ticket.creator</key>
		<string>com.apple.printingmanager</string>
		<key>com.apple.print.ticket.itemArray</key>
		<array>
			<dict>
				<key>com.apple.print.PrintSettings.PMLastPage</key>
				<integer>2147483647</integer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com.apple.print.PrintSettings.PMPageRange</key>
	<dict>
		<key>com.apple.print.ticket.creator</key>
		<string>com.apple.printingmanager</string>
		<key>com.apple.print.ticket.itemArray</key>
		<array>
			<dict>
				<key>com.apple.print.PrintSettings.PMPageRange</key>
				<array>
					<integer>1</integer>
					<integer>2147483647</integer>
				</array>
				<key>com.apple.print.ticket.client</key>
				<string>com.apple.printingmanager</string>
				<key>com.apple.print.ticket.modDate</key>
				<date>2012-10-26T19:13:13Z</date>
				<key>com.apple.print.ticket.stateFlag</key>
				<integer>0</integer>
			</dict>
		</array>
	</dict>
	<key>com.apple.print.ticket.APIVersion</key>
	<string>00.20</string>
	<key>com.apple.print.ticket.privateLock</key>
	<false/>
	<key>com.apple.print.ticket.type</key>
	<string>com.apple.print.PrintSettingsTicket</string>
</dict>
</plist>
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06/relationships/pmPRSettings" Target="pmPRSetting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7D4CE-51F6-FE44-A5A2-D0AD7B4DA2F8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B47B7-F4E7-AA42-BDF2-ADF0C0D93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ga-IE" sz="6500" dirty="0" smtClean="0"/>
              <a:t>Filmmaking 101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called doing a </a:t>
            </a:r>
            <a:r>
              <a:rPr lang="en-US" b="1" dirty="0"/>
              <a:t>Shot List </a:t>
            </a:r>
            <a:r>
              <a:rPr lang="en-US" dirty="0"/>
              <a:t>– bring this piece of paper (your shot list) on your shoot and cross off each shot once finished.</a:t>
            </a:r>
            <a:endParaRPr lang="ga-IE" dirty="0" smtClean="0"/>
          </a:p>
          <a:p>
            <a:endParaRPr lang="ga-IE" dirty="0"/>
          </a:p>
          <a:p>
            <a:r>
              <a:rPr lang="en-US" dirty="0" smtClean="0"/>
              <a:t>This </a:t>
            </a:r>
            <a:r>
              <a:rPr lang="en-US" dirty="0"/>
              <a:t>prevents getting to the edit stage and realizing you forgot to shoot the climactic car chase </a:t>
            </a:r>
            <a:r>
              <a:rPr lang="en-US" dirty="0" smtClean="0"/>
              <a:t>scene</a:t>
            </a:r>
            <a:r>
              <a:rPr lang="ga-IE" dirty="0" smtClean="0"/>
              <a:t> or some important insert!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helpful to do little storyboards (like a comic strip) of your shots – make sure the numbers match your</a:t>
            </a:r>
            <a:r>
              <a:rPr lang="en-US" dirty="0" smtClean="0"/>
              <a:t> shot list. </a:t>
            </a:r>
            <a:endParaRPr lang="ga-IE" dirty="0" smtClean="0"/>
          </a:p>
          <a:p>
            <a:endParaRPr lang="ga-IE" dirty="0"/>
          </a:p>
          <a:p>
            <a:r>
              <a:rPr lang="en-US" dirty="0" smtClean="0"/>
              <a:t>This </a:t>
            </a:r>
            <a:r>
              <a:rPr lang="en-US" dirty="0"/>
              <a:t>will help you make better decisions about camera placement, angles, size of shot,</a:t>
            </a:r>
            <a:r>
              <a:rPr lang="en-US" dirty="0" smtClean="0"/>
              <a:t> whether </a:t>
            </a:r>
            <a:r>
              <a:rPr lang="en-US" dirty="0"/>
              <a:t>the camera moves during the shot</a:t>
            </a:r>
            <a:r>
              <a:rPr lang="en-US" dirty="0" smtClean="0"/>
              <a:t>, </a:t>
            </a:r>
            <a:r>
              <a:rPr lang="en-US" b="1" dirty="0" smtClean="0"/>
              <a:t>composition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b="1" dirty="0" smtClean="0"/>
              <a:t/>
            </a:r>
            <a:br>
              <a:rPr lang="ga-IE" b="1" dirty="0" smtClean="0"/>
            </a:br>
            <a:r>
              <a:rPr lang="en-US" b="1" dirty="0" smtClean="0"/>
              <a:t>Shot Composition and Framing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a-IE" dirty="0" smtClean="0"/>
          </a:p>
          <a:p>
            <a:r>
              <a:rPr lang="en-US" dirty="0" smtClean="0"/>
              <a:t>The </a:t>
            </a:r>
            <a:r>
              <a:rPr lang="en-US" b="1" dirty="0"/>
              <a:t>“Rule of Thirds”</a:t>
            </a:r>
            <a:r>
              <a:rPr lang="en-US" dirty="0"/>
              <a:t> is probably the simplest way to approach framing – this is an age-old technique, developed by painters centuries ago, to achieve symmetry and balance in their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Composition: Rule of Thirds</a:t>
            </a:r>
            <a:endParaRPr lang="en-US" dirty="0"/>
          </a:p>
        </p:txBody>
      </p:sp>
      <p:pic>
        <p:nvPicPr>
          <p:cNvPr id="4" name="Content Placeholder 3" descr="ruleofthir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3000" y="2339181"/>
            <a:ext cx="43180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Rule of Thirds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Divide your frame into nine panels by:</a:t>
            </a:r>
          </a:p>
          <a:p>
            <a:r>
              <a:rPr lang="ga-IE" dirty="0" smtClean="0"/>
              <a:t>Drawing Two equidistant Vertical Lines</a:t>
            </a:r>
          </a:p>
          <a:p>
            <a:r>
              <a:rPr lang="ga-IE" dirty="0" smtClean="0"/>
              <a:t>Drawing Two equidistant Horizontal Lines</a:t>
            </a:r>
          </a:p>
          <a:p>
            <a:endParaRPr lang="ga-IE" dirty="0" smtClean="0"/>
          </a:p>
          <a:p>
            <a:r>
              <a:rPr lang="ga-IE" dirty="0" smtClean="0"/>
              <a:t>Generally, our eye is most attracted to the “lines” and “crosshair points.” </a:t>
            </a:r>
          </a:p>
          <a:p>
            <a:r>
              <a:rPr lang="ga-IE" dirty="0" smtClean="0"/>
              <a:t>Put the most important elements of your frame THERE.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ird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How would you ‘fix’ this shot?</a:t>
            </a:r>
            <a:endParaRPr lang="en-US" dirty="0"/>
          </a:p>
        </p:txBody>
      </p:sp>
      <p:pic>
        <p:nvPicPr>
          <p:cNvPr id="6" name="Content Placeholder 5" descr=" 3 rule of thir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444" y="1614001"/>
            <a:ext cx="6598424" cy="45755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b="1" dirty="0" smtClean="0"/>
              <a:t/>
            </a:r>
            <a:br>
              <a:rPr lang="ga-IE" b="1" dirty="0" smtClean="0"/>
            </a:br>
            <a:r>
              <a:rPr lang="en-US" b="1" dirty="0" err="1" smtClean="0"/>
              <a:t>Mise</a:t>
            </a:r>
            <a:r>
              <a:rPr lang="en-US" b="1" dirty="0" smtClean="0"/>
              <a:t>-en-Scene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/>
              <a:t>its most basic, </a:t>
            </a:r>
            <a:r>
              <a:rPr lang="en-US" i="1" dirty="0" err="1"/>
              <a:t>mise</a:t>
            </a:r>
            <a:r>
              <a:rPr lang="en-US" i="1" dirty="0"/>
              <a:t>-en-scene </a:t>
            </a:r>
            <a:r>
              <a:rPr lang="en-US" dirty="0"/>
              <a:t>is the elements in a shot: look closely at advertisements (or master filmmakers’ work) for examples of this: nothing, absolutely nothing, in the shot will be random or unconsidered.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b="1" dirty="0" smtClean="0"/>
              <a:t>Mise-en-Scene (contd)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Everything, e.g. the pattern on the carpet the character is walking across, will be considered (e.g. Kubrick reversing the carpet pattern in </a:t>
            </a:r>
            <a:r>
              <a:rPr lang="en-US" i="1" dirty="0" smtClean="0"/>
              <a:t>The Shining</a:t>
            </a:r>
            <a:r>
              <a:rPr lang="en-US" dirty="0" smtClean="0"/>
              <a:t> to suggest mind ‘flipping’.)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Obviously we can’t do anything like this </a:t>
            </a:r>
            <a:r>
              <a:rPr lang="en-US" b="1" dirty="0"/>
              <a:t>BUT</a:t>
            </a:r>
            <a:r>
              <a:rPr lang="en-US" dirty="0"/>
              <a:t> we can carefully choose </a:t>
            </a:r>
            <a:r>
              <a:rPr lang="en-US" b="1" dirty="0" err="1"/>
              <a:t>colours</a:t>
            </a:r>
            <a:r>
              <a:rPr lang="en-US" b="1" dirty="0"/>
              <a:t>, fabrics, buildings</a:t>
            </a:r>
            <a:r>
              <a:rPr lang="en-US" dirty="0"/>
              <a:t>,</a:t>
            </a:r>
            <a:r>
              <a:rPr lang="ga-IE" b="1" dirty="0" smtClean="0"/>
              <a:t>props, </a:t>
            </a:r>
            <a:r>
              <a:rPr lang="en-US" dirty="0" smtClean="0"/>
              <a:t>etc</a:t>
            </a:r>
            <a:r>
              <a:rPr lang="en-US" dirty="0"/>
              <a:t>, etc, etc, to convey key qualities as identified initially when deciding what the </a:t>
            </a:r>
            <a:r>
              <a:rPr lang="en-US" b="1" dirty="0"/>
              <a:t>PURPOSE</a:t>
            </a:r>
            <a:r>
              <a:rPr lang="en-US" dirty="0"/>
              <a:t> of the video is</a:t>
            </a:r>
            <a:r>
              <a:rPr lang="en-US" dirty="0" smtClean="0"/>
              <a:t>.</a:t>
            </a:r>
            <a:endParaRPr lang="ga-IE" dirty="0" smtClean="0"/>
          </a:p>
          <a:p>
            <a:endParaRPr lang="ga-IE" dirty="0" smtClean="0"/>
          </a:p>
          <a:p>
            <a:r>
              <a:rPr lang="ga-IE" dirty="0" smtClean="0"/>
              <a:t>What are you trying to </a:t>
            </a:r>
            <a:r>
              <a:rPr lang="ga-IE" b="1" i="1" dirty="0" smtClean="0"/>
              <a:t>evoke</a:t>
            </a:r>
            <a:r>
              <a:rPr lang="ga-IE" dirty="0" smtClean="0"/>
              <a:t> in viewer?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/>
            </a:r>
            <a:br>
              <a:rPr lang="ga-IE" dirty="0" smtClean="0"/>
            </a:br>
            <a:r>
              <a:rPr lang="en-US" dirty="0" smtClean="0"/>
              <a:t>All films are made </a:t>
            </a:r>
            <a:r>
              <a:rPr lang="en-US" u="sng" dirty="0" smtClean="0"/>
              <a:t>three</a:t>
            </a:r>
            <a:r>
              <a:rPr lang="en-US" dirty="0" smtClean="0"/>
              <a:t> times: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Pre</a:t>
            </a:r>
            <a:r>
              <a:rPr lang="en-US" b="1" dirty="0"/>
              <a:t>-production</a:t>
            </a:r>
            <a:r>
              <a:rPr lang="en-US" dirty="0"/>
              <a:t>:</a:t>
            </a:r>
            <a:r>
              <a:rPr lang="ga-IE" dirty="0" smtClean="0"/>
              <a:t>S</a:t>
            </a:r>
            <a:r>
              <a:rPr lang="en-US" dirty="0" err="1" smtClean="0"/>
              <a:t>cript</a:t>
            </a:r>
            <a:r>
              <a:rPr lang="en-US" dirty="0" smtClean="0"/>
              <a:t>/</a:t>
            </a:r>
            <a:r>
              <a:rPr lang="ga-IE" dirty="0" smtClean="0"/>
              <a:t>S</a:t>
            </a:r>
            <a:r>
              <a:rPr lang="en-US" dirty="0" err="1" smtClean="0"/>
              <a:t>toryboard</a:t>
            </a:r>
            <a:r>
              <a:rPr lang="en-US" dirty="0" smtClean="0"/>
              <a:t>/</a:t>
            </a:r>
            <a:r>
              <a:rPr lang="ga-IE" dirty="0" err="1"/>
              <a:t>S</a:t>
            </a:r>
            <a:r>
              <a:rPr lang="en-US" dirty="0" smtClean="0"/>
              <a:t>hotlist</a:t>
            </a:r>
            <a:endParaRPr lang="ga-IE" dirty="0" smtClean="0"/>
          </a:p>
          <a:p>
            <a:pPr lvl="0"/>
            <a:endParaRPr lang="en-US" dirty="0" smtClean="0"/>
          </a:p>
          <a:p>
            <a:pPr marL="514350" lvl="0" indent="-514350">
              <a:buNone/>
            </a:pPr>
            <a:r>
              <a:rPr lang="ga-IE" b="1" dirty="0" smtClean="0"/>
              <a:t>2.  </a:t>
            </a:r>
            <a:r>
              <a:rPr lang="en-US" b="1" dirty="0" smtClean="0"/>
              <a:t>Production</a:t>
            </a:r>
            <a:r>
              <a:rPr lang="en-US" dirty="0" smtClean="0"/>
              <a:t>:</a:t>
            </a:r>
            <a:r>
              <a:rPr lang="ga-IE" dirty="0" smtClean="0"/>
              <a:t>T</a:t>
            </a:r>
            <a:r>
              <a:rPr lang="en-US" dirty="0" smtClean="0"/>
              <a:t>he </a:t>
            </a:r>
            <a:r>
              <a:rPr lang="ga-IE" dirty="0"/>
              <a:t>S</a:t>
            </a:r>
            <a:r>
              <a:rPr lang="en-US" dirty="0" smtClean="0"/>
              <a:t>hoot</a:t>
            </a:r>
            <a:endParaRPr lang="ga-IE" dirty="0" smtClean="0"/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ga-IE" b="1" dirty="0" smtClean="0"/>
              <a:t>3.  </a:t>
            </a:r>
            <a:r>
              <a:rPr lang="en-US" b="1" dirty="0" smtClean="0"/>
              <a:t>Post</a:t>
            </a:r>
            <a:r>
              <a:rPr lang="en-US" b="1" dirty="0"/>
              <a:t>-production</a:t>
            </a:r>
            <a:r>
              <a:rPr lang="en-US" dirty="0"/>
              <a:t>:</a:t>
            </a:r>
            <a:r>
              <a:rPr lang="ga-IE" dirty="0" smtClean="0"/>
              <a:t>E</a:t>
            </a:r>
            <a:r>
              <a:rPr lang="en-US" dirty="0" err="1" smtClean="0"/>
              <a:t>diting</a:t>
            </a:r>
            <a:r>
              <a:rPr lang="en-US" dirty="0" smtClean="0"/>
              <a:t>/</a:t>
            </a:r>
            <a:r>
              <a:rPr lang="ga-IE" dirty="0"/>
              <a:t>S</a:t>
            </a:r>
            <a:r>
              <a:rPr lang="en-US" dirty="0" smtClean="0"/>
              <a:t>core</a:t>
            </a:r>
            <a:endParaRPr lang="ga-IE" dirty="0" smtClean="0"/>
          </a:p>
          <a:p>
            <a:pPr lvl="0"/>
            <a:endParaRPr lang="ga-IE" dirty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/>
            </a:r>
            <a:br>
              <a:rPr lang="ga-IE" dirty="0" smtClean="0"/>
            </a:br>
            <a:r>
              <a:rPr lang="en-US" dirty="0" smtClean="0"/>
              <a:t>Other </a:t>
            </a:r>
            <a:r>
              <a:rPr lang="en-US" dirty="0"/>
              <a:t>factors to consider at this stage include: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ga-IE" dirty="0" smtClean="0"/>
          </a:p>
          <a:p>
            <a:pPr lvl="0"/>
            <a:r>
              <a:rPr lang="en-US" dirty="0"/>
              <a:t>Shooting off a</a:t>
            </a:r>
            <a:r>
              <a:rPr lang="ga-IE" b="1" dirty="0" smtClean="0"/>
              <a:t>T</a:t>
            </a:r>
            <a:r>
              <a:rPr lang="en-US" b="1" dirty="0" err="1" smtClean="0"/>
              <a:t>ripod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ga-IE" b="1" dirty="0" smtClean="0"/>
              <a:t>H</a:t>
            </a:r>
            <a:r>
              <a:rPr lang="en-US" b="1" dirty="0" err="1" smtClean="0"/>
              <a:t>andheld</a:t>
            </a:r>
            <a:r>
              <a:rPr lang="en-US" dirty="0"/>
              <a:t>.</a:t>
            </a:r>
            <a:endParaRPr lang="en-US" dirty="0" smtClean="0"/>
          </a:p>
          <a:p>
            <a:pPr lvl="0"/>
            <a:r>
              <a:rPr lang="en-US" dirty="0"/>
              <a:t>Do you </a:t>
            </a:r>
            <a:r>
              <a:rPr lang="en-US" dirty="0" smtClean="0"/>
              <a:t>need </a:t>
            </a:r>
            <a:r>
              <a:rPr lang="ga-IE" b="1" dirty="0" smtClean="0"/>
              <a:t>A</a:t>
            </a:r>
            <a:r>
              <a:rPr lang="en-US" b="1" dirty="0" err="1" smtClean="0"/>
              <a:t>mbient</a:t>
            </a:r>
            <a:r>
              <a:rPr lang="en-US" b="1" dirty="0" smtClean="0"/>
              <a:t> </a:t>
            </a:r>
            <a:r>
              <a:rPr lang="ga-IE" b="1" dirty="0" smtClean="0"/>
              <a:t>S</a:t>
            </a:r>
            <a:r>
              <a:rPr lang="en-US" b="1" dirty="0" err="1" smtClean="0"/>
              <a:t>ound</a:t>
            </a:r>
            <a:r>
              <a:rPr lang="en-US" dirty="0"/>
              <a:t>? If so, is onboard </a:t>
            </a:r>
            <a:r>
              <a:rPr lang="en-US" dirty="0" err="1"/>
              <a:t>mic</a:t>
            </a:r>
            <a:r>
              <a:rPr lang="en-US" dirty="0"/>
              <a:t> adequate?</a:t>
            </a:r>
            <a:endParaRPr lang="en-US" dirty="0" smtClean="0"/>
          </a:p>
          <a:p>
            <a:pPr lvl="0"/>
            <a:r>
              <a:rPr lang="en-US" b="1" dirty="0"/>
              <a:t>Shooting ratio</a:t>
            </a:r>
            <a:r>
              <a:rPr lang="en-US" dirty="0"/>
              <a:t>: number of takes per shot. Aim to keep it low, e.g. 3:1 </a:t>
            </a:r>
            <a:endParaRPr lang="en-US" dirty="0" smtClean="0"/>
          </a:p>
          <a:p>
            <a:pPr lvl="0"/>
            <a:r>
              <a:rPr lang="en-US" dirty="0" smtClean="0"/>
              <a:t>This </a:t>
            </a:r>
            <a:r>
              <a:rPr lang="en-US" dirty="0"/>
              <a:t>prevents ending up with loads of unused footage in the edit.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b="1" dirty="0" smtClean="0"/>
              <a:t>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b="1" dirty="0" smtClean="0"/>
              <a:t>Clear Purpose for the piece</a:t>
            </a:r>
          </a:p>
          <a:p>
            <a:r>
              <a:rPr lang="ga-IE" b="1" dirty="0" smtClean="0"/>
              <a:t>Beginning Middle End</a:t>
            </a:r>
          </a:p>
          <a:p>
            <a:r>
              <a:rPr lang="ga-IE" b="1" dirty="0" smtClean="0"/>
              <a:t>Shot List</a:t>
            </a:r>
          </a:p>
          <a:p>
            <a:r>
              <a:rPr lang="ga-IE" b="1" dirty="0" smtClean="0"/>
              <a:t>Sense of composition/framing for each shot (storyboard)</a:t>
            </a:r>
          </a:p>
          <a:p>
            <a:r>
              <a:rPr lang="ga-IE" b="1" dirty="0" smtClean="0"/>
              <a:t>Elements in each shot (props, locations, etc)</a:t>
            </a:r>
          </a:p>
          <a:p>
            <a:r>
              <a:rPr lang="ga-IE" b="1" dirty="0" smtClean="0"/>
              <a:t>Equipment checked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all of these key decisions are made we are ready for the next stage…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b="1" dirty="0" smtClean="0"/>
              <a:t>2. PRODUCTION: THE SHOOT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shooting anywhere you don’t own / have access to make sure to check in advance you can get in / won’t be asked to stop filming by a security guard,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b="1" dirty="0" smtClean="0"/>
              <a:t>Recce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needs be, do </a:t>
            </a:r>
            <a:r>
              <a:rPr lang="en-US" dirty="0" smtClean="0"/>
              <a:t>a </a:t>
            </a:r>
            <a:r>
              <a:rPr lang="ga-IE" b="1" dirty="0" smtClean="0"/>
              <a:t>R</a:t>
            </a:r>
            <a:r>
              <a:rPr lang="en-US" b="1" dirty="0" smtClean="0"/>
              <a:t>ecce </a:t>
            </a:r>
            <a:r>
              <a:rPr lang="en-US" dirty="0" smtClean="0"/>
              <a:t>in </a:t>
            </a:r>
            <a:r>
              <a:rPr lang="en-US" dirty="0"/>
              <a:t>advance, a few days before preferably, so if there is a problem you can find a solution </a:t>
            </a:r>
            <a:r>
              <a:rPr lang="en-US" dirty="0" smtClean="0"/>
              <a:t>rather</a:t>
            </a:r>
            <a:r>
              <a:rPr lang="ga-IE" dirty="0" smtClean="0"/>
              <a:t>...</a:t>
            </a:r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ga-IE" dirty="0" smtClean="0"/>
              <a:t>    ...</a:t>
            </a:r>
            <a:r>
              <a:rPr lang="en-US" dirty="0" smtClean="0"/>
              <a:t>than </a:t>
            </a:r>
            <a:r>
              <a:rPr lang="en-US" dirty="0"/>
              <a:t>messing around on the day.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what you hear, everything CANNOT be fixed in Post! Or it will take a skilled technician lots of </a:t>
            </a:r>
            <a:r>
              <a:rPr lang="en-US" dirty="0" smtClean="0"/>
              <a:t>time</a:t>
            </a:r>
            <a:r>
              <a:rPr lang="en-IE" dirty="0" smtClean="0"/>
              <a:t>.</a:t>
            </a:r>
            <a:endParaRPr lang="ga-IE" dirty="0" smtClean="0"/>
          </a:p>
          <a:p>
            <a:endParaRPr lang="ga-IE" dirty="0" smtClean="0"/>
          </a:p>
          <a:p>
            <a:r>
              <a:rPr lang="ga-IE" dirty="0" smtClean="0"/>
              <a:t>T</a:t>
            </a:r>
            <a:r>
              <a:rPr lang="en-US" dirty="0" smtClean="0"/>
              <a:t>o avoid </a:t>
            </a:r>
            <a:r>
              <a:rPr lang="en-US" dirty="0"/>
              <a:t>this, before </a:t>
            </a:r>
            <a:r>
              <a:rPr lang="en-US" dirty="0" smtClean="0"/>
              <a:t>shooting</a:t>
            </a:r>
            <a:r>
              <a:rPr lang="ga-IE" dirty="0" smtClean="0"/>
              <a:t>,</a:t>
            </a:r>
            <a:r>
              <a:rPr lang="en-IE" dirty="0" smtClean="0"/>
              <a:t> </a:t>
            </a:r>
            <a:r>
              <a:rPr lang="en-US" dirty="0" smtClean="0"/>
              <a:t>re-check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White balance</a:t>
            </a:r>
            <a:r>
              <a:rPr lang="en-US" dirty="0"/>
              <a:t> – is the setting correct on your camera</a:t>
            </a:r>
            <a:r>
              <a:rPr lang="en-US" dirty="0" smtClean="0"/>
              <a:t>?</a:t>
            </a:r>
            <a:endParaRPr lang="ga-IE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/>
              <a:t>Focus</a:t>
            </a:r>
            <a:r>
              <a:rPr lang="en-US" dirty="0"/>
              <a:t> – is the image sharp</a:t>
            </a:r>
            <a:r>
              <a:rPr lang="en-US" dirty="0" smtClean="0"/>
              <a:t>?</a:t>
            </a:r>
            <a:endParaRPr lang="ga-IE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/>
              <a:t>Sound</a:t>
            </a:r>
            <a:r>
              <a:rPr lang="en-US" dirty="0"/>
              <a:t> – is it crisp and clear?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Once </a:t>
            </a:r>
            <a:r>
              <a:rPr lang="en-US" dirty="0"/>
              <a:t>happy, get out </a:t>
            </a:r>
            <a:r>
              <a:rPr lang="en-US" dirty="0" smtClean="0"/>
              <a:t>your </a:t>
            </a:r>
            <a:r>
              <a:rPr lang="ga-IE" b="1" dirty="0" smtClean="0"/>
              <a:t>S</a:t>
            </a:r>
            <a:r>
              <a:rPr lang="en-US" b="1" dirty="0" smtClean="0"/>
              <a:t>hot </a:t>
            </a:r>
            <a:r>
              <a:rPr lang="ga-IE" b="1" dirty="0" smtClean="0"/>
              <a:t>L</a:t>
            </a:r>
            <a:r>
              <a:rPr lang="en-US" b="1" dirty="0" err="1" smtClean="0"/>
              <a:t>ist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knoc</a:t>
            </a:r>
            <a:r>
              <a:rPr lang="ga-IE" dirty="0" smtClean="0"/>
              <a:t>k </a:t>
            </a:r>
            <a:r>
              <a:rPr lang="en-US" dirty="0" smtClean="0"/>
              <a:t>shots </a:t>
            </a:r>
            <a:r>
              <a:rPr lang="en-US" dirty="0"/>
              <a:t>off one by one! Also, don’t forget to press </a:t>
            </a:r>
            <a:r>
              <a:rPr lang="en-US" b="1" dirty="0"/>
              <a:t>RECORD</a:t>
            </a:r>
            <a:r>
              <a:rPr lang="en-US" dirty="0"/>
              <a:t> on the camera…seriously! It does happen people forget this last little detail.</a:t>
            </a:r>
            <a:endParaRPr lang="en-US" dirty="0" smtClean="0"/>
          </a:p>
          <a:p>
            <a:r>
              <a:rPr lang="ga-IE" dirty="0" smtClean="0"/>
              <a:t>Now we’re ready for the final phase.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b="1" dirty="0" smtClean="0"/>
              <a:t>3. POST-PRODUCTION: EDIT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</a:t>
            </a:r>
            <a:r>
              <a:rPr lang="en-US" dirty="0" err="1" smtClean="0"/>
              <a:t>ste</a:t>
            </a:r>
            <a:r>
              <a:rPr lang="ga-IE" dirty="0" smtClean="0"/>
              <a:t>p</a:t>
            </a:r>
            <a:r>
              <a:rPr lang="en-IE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th</a:t>
            </a:r>
            <a:r>
              <a:rPr lang="ga-IE" dirty="0" smtClean="0"/>
              <a:t>is </a:t>
            </a:r>
            <a:r>
              <a:rPr lang="en-US" dirty="0" smtClean="0"/>
              <a:t>process </a:t>
            </a:r>
            <a:r>
              <a:rPr lang="en-US" dirty="0"/>
              <a:t>is capturing what you’ve shot.</a:t>
            </a:r>
            <a:endParaRPr lang="ga-IE" dirty="0" smtClean="0"/>
          </a:p>
          <a:p>
            <a:endParaRPr lang="ga-IE" dirty="0"/>
          </a:p>
          <a:p>
            <a:r>
              <a:rPr lang="en-US" dirty="0" smtClean="0"/>
              <a:t>For </a:t>
            </a:r>
            <a:r>
              <a:rPr lang="en-US" dirty="0"/>
              <a:t>a short piece there is no need to log the footage as it comes into your hard drive.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each take, decide on the best one, and then place it on the timeline to do </a:t>
            </a:r>
            <a:r>
              <a:rPr lang="en-US" dirty="0" smtClean="0"/>
              <a:t>an</a:t>
            </a:r>
            <a:endParaRPr lang="ga-IE" dirty="0" smtClean="0"/>
          </a:p>
          <a:p>
            <a:endParaRPr lang="ga-IE" dirty="0" smtClean="0"/>
          </a:p>
          <a:p>
            <a:pPr>
              <a:buNone/>
            </a:pPr>
            <a:r>
              <a:rPr lang="en-US" b="1" dirty="0" smtClean="0"/>
              <a:t>ASSEMBLY </a:t>
            </a:r>
            <a:r>
              <a:rPr lang="en-US" dirty="0"/>
              <a:t>or</a:t>
            </a:r>
            <a:r>
              <a:rPr lang="en-US" b="1" dirty="0"/>
              <a:t> </a:t>
            </a:r>
            <a:r>
              <a:rPr lang="en-US" b="1" dirty="0" smtClean="0"/>
              <a:t>ROUGH </a:t>
            </a:r>
            <a:r>
              <a:rPr lang="ga-IE" b="1" dirty="0" smtClean="0"/>
              <a:t>CUT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b="1" dirty="0" smtClean="0"/>
              <a:t/>
            </a:r>
            <a:br>
              <a:rPr lang="ga-IE" b="1" dirty="0" smtClean="0"/>
            </a:br>
            <a:r>
              <a:rPr lang="ga-IE" b="1" dirty="0" smtClean="0"/>
              <a:t>1. </a:t>
            </a:r>
            <a:r>
              <a:rPr lang="en-US" b="1" dirty="0" smtClean="0"/>
              <a:t>PRE-PRODUCTION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Scripts </a:t>
            </a:r>
            <a:r>
              <a:rPr lang="en-US" dirty="0"/>
              <a:t>can be broken down into</a:t>
            </a:r>
            <a:r>
              <a:rPr lang="en-US" dirty="0" smtClean="0"/>
              <a:t>:</a:t>
            </a:r>
            <a:endParaRPr lang="ga-IE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/>
              <a:t>Acts</a:t>
            </a:r>
            <a:r>
              <a:rPr lang="en-US" dirty="0"/>
              <a:t> (usually three: beginning, middle, end – though not necessarily in that order, as Godard pointed out!)</a:t>
            </a:r>
            <a:endParaRPr lang="en-US" dirty="0" smtClean="0"/>
          </a:p>
          <a:p>
            <a:pPr lvl="0"/>
            <a:r>
              <a:rPr lang="en-US" b="1" dirty="0"/>
              <a:t>Scenes</a:t>
            </a:r>
            <a:endParaRPr lang="en-US" b="1" dirty="0" smtClean="0"/>
          </a:p>
          <a:p>
            <a:pPr lvl="0"/>
            <a:r>
              <a:rPr lang="en-US" b="1" dirty="0"/>
              <a:t>Shots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are happy that the narrative flow is good, you can then focus on the </a:t>
            </a:r>
            <a:r>
              <a:rPr lang="en-US" b="1" dirty="0"/>
              <a:t>audio / music.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around with this until you are happy</a:t>
            </a:r>
            <a:r>
              <a:rPr lang="en-US" dirty="0" smtClean="0"/>
              <a:t>.</a:t>
            </a:r>
            <a:endParaRPr lang="ga-IE" dirty="0" smtClean="0"/>
          </a:p>
          <a:p>
            <a:endParaRPr lang="ga-IE" dirty="0" smtClean="0"/>
          </a:p>
          <a:p>
            <a:r>
              <a:rPr lang="ga-IE" dirty="0" smtClean="0"/>
              <a:t>Make last tweaks to arrive at Final Cut.</a:t>
            </a:r>
          </a:p>
          <a:p>
            <a:endParaRPr lang="ga-IE" dirty="0" smtClean="0"/>
          </a:p>
          <a:p>
            <a:r>
              <a:rPr lang="ga-IE" dirty="0" smtClean="0"/>
              <a:t>Hit EXPORT! Voila your first masterwork!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/>
            </a:r>
            <a:br>
              <a:rPr lang="ga-IE" dirty="0" smtClean="0"/>
            </a:br>
            <a:r>
              <a:rPr lang="ga-IE" dirty="0" smtClean="0"/>
              <a:t/>
            </a:r>
            <a:br>
              <a:rPr lang="ga-IE" dirty="0" smtClean="0"/>
            </a:br>
            <a:r>
              <a:rPr lang="ga-IE" dirty="0" smtClean="0"/>
              <a:t/>
            </a:r>
            <a:br>
              <a:rPr lang="ga-IE" dirty="0" smtClean="0"/>
            </a:br>
            <a:r>
              <a:rPr lang="en-US" dirty="0" smtClean="0"/>
              <a:t>However, first and foremost ask yourself: What is the </a:t>
            </a:r>
            <a:r>
              <a:rPr lang="en-US" b="1" dirty="0" smtClean="0"/>
              <a:t>purpose</a:t>
            </a:r>
            <a:r>
              <a:rPr lang="en-US" dirty="0" smtClean="0"/>
              <a:t> of my video?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ga-IE" dirty="0" smtClean="0"/>
          </a:p>
          <a:p>
            <a:pPr lvl="0"/>
            <a:endParaRPr lang="ga-IE" dirty="0"/>
          </a:p>
          <a:p>
            <a:pPr lvl="0"/>
            <a:r>
              <a:rPr lang="en-US" dirty="0" smtClean="0"/>
              <a:t>To </a:t>
            </a:r>
            <a:r>
              <a:rPr lang="en-US" dirty="0"/>
              <a:t>introduce my company / service?</a:t>
            </a:r>
            <a:endParaRPr lang="en-US" dirty="0" smtClean="0"/>
          </a:p>
          <a:p>
            <a:pPr lvl="0"/>
            <a:r>
              <a:rPr lang="en-US" dirty="0"/>
              <a:t>To show my product / service?</a:t>
            </a:r>
            <a:endParaRPr lang="en-US" dirty="0" smtClean="0"/>
          </a:p>
          <a:p>
            <a:pPr lvl="0"/>
            <a:r>
              <a:rPr lang="en-US" dirty="0"/>
              <a:t>Give a look at your work?</a:t>
            </a:r>
            <a:endParaRPr lang="en-US" dirty="0" smtClean="0"/>
          </a:p>
          <a:p>
            <a:pPr lvl="0"/>
            <a:r>
              <a:rPr lang="en-US" dirty="0"/>
              <a:t>ETC…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can identify its </a:t>
            </a:r>
            <a:r>
              <a:rPr lang="en-US" b="1" dirty="0"/>
              <a:t>PURPOSE</a:t>
            </a:r>
            <a:r>
              <a:rPr lang="en-US" dirty="0"/>
              <a:t> you can make better-informed decisions about </a:t>
            </a:r>
            <a:r>
              <a:rPr lang="en-US" dirty="0" err="1" smtClean="0"/>
              <a:t>s</a:t>
            </a:r>
            <a:r>
              <a:rPr lang="ga-IE" dirty="0" smtClean="0"/>
              <a:t>hot </a:t>
            </a:r>
            <a:r>
              <a:rPr lang="en-US" dirty="0" smtClean="0"/>
              <a:t>elements </a:t>
            </a:r>
            <a:r>
              <a:rPr lang="en-US" dirty="0"/>
              <a:t>such </a:t>
            </a:r>
            <a:r>
              <a:rPr lang="en-US" dirty="0" smtClean="0"/>
              <a:t>as</a:t>
            </a:r>
            <a:r>
              <a:rPr lang="ga-IE" dirty="0" smtClean="0"/>
              <a:t>:</a:t>
            </a:r>
          </a:p>
          <a:p>
            <a:r>
              <a:rPr lang="ga-IE" b="1" dirty="0"/>
              <a:t>L</a:t>
            </a:r>
            <a:r>
              <a:rPr lang="en-US" b="1" dirty="0" err="1" smtClean="0"/>
              <a:t>ocations</a:t>
            </a:r>
            <a:endParaRPr lang="ga-IE" b="1" dirty="0" smtClean="0"/>
          </a:p>
          <a:p>
            <a:r>
              <a:rPr lang="ga-IE" b="1" dirty="0"/>
              <a:t>P</a:t>
            </a:r>
            <a:r>
              <a:rPr lang="en-US" b="1" dirty="0" err="1" smtClean="0"/>
              <a:t>rops</a:t>
            </a:r>
            <a:endParaRPr lang="ga-IE" b="1" dirty="0" smtClean="0"/>
          </a:p>
          <a:p>
            <a:r>
              <a:rPr lang="ga-IE" b="1" dirty="0"/>
              <a:t>C</a:t>
            </a:r>
            <a:r>
              <a:rPr lang="en-US" b="1" dirty="0" err="1" smtClean="0"/>
              <a:t>haracters</a:t>
            </a:r>
            <a:endParaRPr lang="ga-IE" b="1" dirty="0" smtClean="0"/>
          </a:p>
          <a:p>
            <a:r>
              <a:rPr lang="ga-IE" b="1" dirty="0" smtClean="0"/>
              <a:t>E</a:t>
            </a:r>
            <a:r>
              <a:rPr lang="en-US" b="1" dirty="0" err="1" smtClean="0"/>
              <a:t>tc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given scene is broken down into a series of shots.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</a:t>
            </a:r>
            <a:r>
              <a:rPr lang="en-US" dirty="0"/>
              <a:t>are three main types of </a:t>
            </a:r>
            <a:r>
              <a:rPr lang="en-US" b="1" dirty="0"/>
              <a:t>SHOT</a:t>
            </a:r>
            <a:r>
              <a:rPr lang="en-US" dirty="0" smtClean="0"/>
              <a:t>:</a:t>
            </a:r>
            <a:endParaRPr lang="ga-IE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/>
              <a:t>Wide-shot </a:t>
            </a:r>
            <a:r>
              <a:rPr lang="en-US" dirty="0"/>
              <a:t>(also called an establishing shot</a:t>
            </a:r>
            <a:r>
              <a:rPr lang="en-US" dirty="0" smtClean="0"/>
              <a:t>)</a:t>
            </a:r>
            <a:endParaRPr lang="ga-IE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/>
              <a:t>Mid-</a:t>
            </a:r>
            <a:r>
              <a:rPr lang="en-US" b="1" dirty="0" smtClean="0"/>
              <a:t>shot</a:t>
            </a:r>
            <a:endParaRPr lang="ga-IE" b="1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/>
              <a:t>Close-up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ga-IE" dirty="0" smtClean="0"/>
              <a:t>So b</a:t>
            </a:r>
            <a:r>
              <a:rPr lang="en-US" dirty="0" err="1" smtClean="0"/>
              <a:t>efore</a:t>
            </a:r>
            <a:r>
              <a:rPr lang="en-US" dirty="0" smtClean="0"/>
              <a:t> shooting</a:t>
            </a:r>
            <a:r>
              <a:rPr lang="en-US" dirty="0"/>
              <a:t>, you should have a story, i.e</a:t>
            </a:r>
            <a:r>
              <a:rPr lang="en-US" dirty="0" smtClean="0"/>
              <a:t>.</a:t>
            </a:r>
            <a:endParaRPr lang="ga-IE" dirty="0" smtClean="0"/>
          </a:p>
          <a:p>
            <a:pPr>
              <a:buNone/>
            </a:pPr>
            <a:r>
              <a:rPr lang="ga-IE" dirty="0" smtClean="0"/>
              <a:t>Kn</a:t>
            </a:r>
            <a:r>
              <a:rPr lang="en-US" dirty="0" err="1" smtClean="0"/>
              <a:t>ow</a:t>
            </a:r>
            <a:r>
              <a:rPr lang="en-US" dirty="0" smtClean="0"/>
              <a:t> roughly </a:t>
            </a:r>
            <a:r>
              <a:rPr lang="en-US" dirty="0"/>
              <a:t>what your </a:t>
            </a:r>
            <a:r>
              <a:rPr lang="en-US" b="1" dirty="0"/>
              <a:t>beginning, middle </a:t>
            </a:r>
            <a:r>
              <a:rPr lang="en-US" dirty="0" smtClean="0"/>
              <a:t>and</a:t>
            </a:r>
            <a:endParaRPr lang="ga-IE" dirty="0" smtClean="0"/>
          </a:p>
          <a:p>
            <a:pPr>
              <a:buNone/>
            </a:pPr>
            <a:r>
              <a:rPr lang="en-US" b="1" dirty="0"/>
              <a:t>e</a:t>
            </a:r>
            <a:r>
              <a:rPr lang="en-US" b="1" dirty="0" smtClean="0"/>
              <a:t>nd </a:t>
            </a:r>
            <a:r>
              <a:rPr lang="en-US" dirty="0" smtClean="0"/>
              <a:t>are </a:t>
            </a:r>
            <a:r>
              <a:rPr lang="en-US" dirty="0"/>
              <a:t>going to be.</a:t>
            </a:r>
            <a:endParaRPr lang="ga-IE" dirty="0" smtClean="0"/>
          </a:p>
          <a:p>
            <a:pPr>
              <a:buNone/>
            </a:pPr>
            <a:endParaRPr lang="ga-IE" dirty="0"/>
          </a:p>
          <a:p>
            <a:pPr>
              <a:buNone/>
            </a:pPr>
            <a:r>
              <a:rPr lang="en-US" dirty="0" smtClean="0"/>
              <a:t>List </a:t>
            </a:r>
            <a:r>
              <a:rPr lang="en-US" dirty="0"/>
              <a:t>out the scenes in each of these three “Acts”.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Having done this, take each </a:t>
            </a:r>
            <a:r>
              <a:rPr lang="en-US" dirty="0" smtClean="0"/>
              <a:t>“</a:t>
            </a:r>
            <a:r>
              <a:rPr lang="ga-IE" dirty="0" smtClean="0"/>
              <a:t>Scene</a:t>
            </a:r>
            <a:r>
              <a:rPr lang="en-US" dirty="0" smtClean="0"/>
              <a:t>” </a:t>
            </a:r>
            <a:r>
              <a:rPr lang="en-US" dirty="0"/>
              <a:t>and break </a:t>
            </a:r>
            <a:r>
              <a:rPr lang="en-US" dirty="0" smtClean="0"/>
              <a:t>it</a:t>
            </a:r>
            <a:endParaRPr lang="ga-IE" dirty="0" smtClean="0"/>
          </a:p>
          <a:p>
            <a:pPr>
              <a:buNone/>
            </a:pPr>
            <a:r>
              <a:rPr lang="en-US" dirty="0" smtClean="0"/>
              <a:t>down </a:t>
            </a:r>
            <a:r>
              <a:rPr lang="en-US" dirty="0"/>
              <a:t>further into shots.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/>
            </a:r>
            <a:br>
              <a:rPr lang="ga-IE" dirty="0" smtClean="0"/>
            </a:br>
            <a:r>
              <a:rPr lang="en-US" dirty="0" smtClean="0"/>
              <a:t>For </a:t>
            </a:r>
            <a:r>
              <a:rPr lang="en-US" dirty="0"/>
              <a:t>example: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Shot 1</a:t>
            </a:r>
            <a:r>
              <a:rPr lang="en-US" dirty="0"/>
              <a:t>: </a:t>
            </a:r>
            <a:r>
              <a:rPr lang="en-US" b="1" dirty="0"/>
              <a:t>W-S </a:t>
            </a:r>
            <a:r>
              <a:rPr lang="en-US" dirty="0" err="1"/>
              <a:t>Carpark</a:t>
            </a:r>
            <a:r>
              <a:rPr lang="en-US" dirty="0"/>
              <a:t>. Blue Mini screeches in off the </a:t>
            </a:r>
            <a:r>
              <a:rPr lang="en-US" dirty="0" smtClean="0"/>
              <a:t>road</a:t>
            </a:r>
            <a:r>
              <a:rPr lang="ga-IE" dirty="0" smtClean="0"/>
              <a:t>.</a:t>
            </a:r>
            <a:endParaRPr lang="en-US" dirty="0" smtClean="0"/>
          </a:p>
          <a:p>
            <a:r>
              <a:rPr lang="en-US" b="1" dirty="0"/>
              <a:t>Shot 2</a:t>
            </a:r>
            <a:r>
              <a:rPr lang="en-US" dirty="0"/>
              <a:t>: </a:t>
            </a:r>
            <a:r>
              <a:rPr lang="en-US" b="1" dirty="0"/>
              <a:t>M-S</a:t>
            </a:r>
            <a:r>
              <a:rPr lang="en-US" dirty="0"/>
              <a:t> Car door flung open, long </a:t>
            </a:r>
            <a:r>
              <a:rPr lang="en-US" dirty="0" err="1"/>
              <a:t>stockinged</a:t>
            </a:r>
            <a:r>
              <a:rPr lang="en-US" dirty="0"/>
              <a:t> leg in six-inch heels steps </a:t>
            </a:r>
            <a:r>
              <a:rPr lang="en-US" dirty="0" smtClean="0"/>
              <a:t>out</a:t>
            </a:r>
            <a:r>
              <a:rPr lang="ga-IE" dirty="0" smtClean="0"/>
              <a:t>.</a:t>
            </a:r>
            <a:endParaRPr lang="en-US" dirty="0" smtClean="0"/>
          </a:p>
          <a:p>
            <a:r>
              <a:rPr lang="en-US" b="1" dirty="0"/>
              <a:t>Shot 3C-U </a:t>
            </a:r>
            <a:r>
              <a:rPr lang="en-US" dirty="0"/>
              <a:t>Reaction shot of Car Park Attendant’s mouth dropping </a:t>
            </a:r>
            <a:r>
              <a:rPr lang="en-US" dirty="0" smtClean="0"/>
              <a:t>open</a:t>
            </a:r>
            <a:r>
              <a:rPr lang="ga-IE" dirty="0" smtClean="0"/>
              <a:t>.</a:t>
            </a:r>
            <a:endParaRPr lang="en-US" dirty="0" smtClean="0"/>
          </a:p>
          <a:p>
            <a:r>
              <a:rPr lang="en-US" b="1" dirty="0"/>
              <a:t>Shot 4</a:t>
            </a:r>
            <a:r>
              <a:rPr lang="en-US" dirty="0"/>
              <a:t> …</a:t>
            </a:r>
            <a:r>
              <a:rPr lang="en-US" dirty="0" smtClean="0"/>
              <a:t>etc</a:t>
            </a:r>
            <a:r>
              <a:rPr lang="ga-I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984</Words>
  <Application>Microsoft Office PowerPoint</Application>
  <PresentationFormat>On-screen Show (4:3)</PresentationFormat>
  <Paragraphs>116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Filmmaking 101</vt:lpstr>
      <vt:lpstr> All films are made three times: </vt:lpstr>
      <vt:lpstr> 1. PRE-PRODUCTION </vt:lpstr>
      <vt:lpstr>   However, first and foremost ask yourself: What is the purpose of my video? </vt:lpstr>
      <vt:lpstr>PowerPoint Presentation</vt:lpstr>
      <vt:lpstr>Any given scene is broken down into a series of shots. </vt:lpstr>
      <vt:lpstr>PowerPoint Presentation</vt:lpstr>
      <vt:lpstr>PowerPoint Presentation</vt:lpstr>
      <vt:lpstr> For example: </vt:lpstr>
      <vt:lpstr>PowerPoint Presentation</vt:lpstr>
      <vt:lpstr>Storyboards</vt:lpstr>
      <vt:lpstr> Shot Composition and Framing </vt:lpstr>
      <vt:lpstr>Composition: Rule of Thirds</vt:lpstr>
      <vt:lpstr>Rule of Thirds</vt:lpstr>
      <vt:lpstr>PowerPoint Presentation</vt:lpstr>
      <vt:lpstr>How would you ‘fix’ this shot?</vt:lpstr>
      <vt:lpstr> Mise-en-Scene </vt:lpstr>
      <vt:lpstr>Mise-en-Scene (contd)</vt:lpstr>
      <vt:lpstr>PowerPoint Presentation</vt:lpstr>
      <vt:lpstr> Other factors to consider at this stage include: </vt:lpstr>
      <vt:lpstr>Recap</vt:lpstr>
      <vt:lpstr>PowerPoint Presentation</vt:lpstr>
      <vt:lpstr>2. PRODUCTION: THE SHOOT</vt:lpstr>
      <vt:lpstr>Recce</vt:lpstr>
      <vt:lpstr>PowerPoint Presentation</vt:lpstr>
      <vt:lpstr>PowerPoint Presentation</vt:lpstr>
      <vt:lpstr>PowerPoint Presentation</vt:lpstr>
      <vt:lpstr>3. POST-PRODUCTION: EDIT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Filmmaking 101</dc:title>
  <dc:creator>Rossa Mullin</dc:creator>
  <cp:lastModifiedBy>University College Cork</cp:lastModifiedBy>
  <cp:revision>72</cp:revision>
  <dcterms:created xsi:type="dcterms:W3CDTF">2012-10-27T10:11:06Z</dcterms:created>
  <dcterms:modified xsi:type="dcterms:W3CDTF">2012-11-01T16:16:35Z</dcterms:modified>
</cp:coreProperties>
</file>